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C65B2-FC7B-41F6-A925-B179B748034F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0A675-FC87-4B06-B1C0-583BDBAC1B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F0A53-5745-4A8A-8D53-20BAE4F7F20F}" type="slidenum">
              <a:rPr lang="ko-KR" altLang="en-US" smtClean="0">
                <a:solidFill>
                  <a:prstClr val="black"/>
                </a:solidFill>
              </a:rPr>
              <a:pPr/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gray">
          <a:xfrm>
            <a:off x="8475290" y="2616275"/>
            <a:ext cx="273174" cy="308669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8838007" y="2852936"/>
            <a:ext cx="144338" cy="595536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gray">
          <a:xfrm>
            <a:off x="7668344" y="2204864"/>
            <a:ext cx="720080" cy="432048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gray">
          <a:xfrm>
            <a:off x="7236296" y="3573016"/>
            <a:ext cx="960438" cy="381000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gray">
          <a:xfrm>
            <a:off x="6876256" y="3573016"/>
            <a:ext cx="304800" cy="714375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gray">
          <a:xfrm>
            <a:off x="6524625" y="3929038"/>
            <a:ext cx="304800" cy="320675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gray">
          <a:xfrm>
            <a:off x="6124575" y="3919513"/>
            <a:ext cx="314325" cy="320675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gray">
          <a:xfrm>
            <a:off x="5676900" y="3548038"/>
            <a:ext cx="400050" cy="320675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gray">
          <a:xfrm>
            <a:off x="3876675" y="3424213"/>
            <a:ext cx="400050" cy="320675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gray">
          <a:xfrm>
            <a:off x="4524375" y="3433738"/>
            <a:ext cx="400050" cy="320675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gray">
          <a:xfrm rot="20285204">
            <a:off x="5816784" y="1895539"/>
            <a:ext cx="533400" cy="714375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gray">
          <a:xfrm rot="20285204">
            <a:off x="5497541" y="1280658"/>
            <a:ext cx="533400" cy="432555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gray">
          <a:xfrm rot="20285204">
            <a:off x="6036592" y="1613119"/>
            <a:ext cx="130233" cy="213453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gray">
          <a:xfrm rot="20285204">
            <a:off x="4872660" y="890030"/>
            <a:ext cx="334784" cy="253406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gray">
          <a:xfrm>
            <a:off x="3440088" y="1403995"/>
            <a:ext cx="411832" cy="798066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gray">
          <a:xfrm>
            <a:off x="2915816" y="1412776"/>
            <a:ext cx="381000" cy="798190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26" name="AutoShape 14"/>
          <p:cNvSpPr>
            <a:spLocks noChangeArrowheads="1"/>
          </p:cNvSpPr>
          <p:nvPr/>
        </p:nvSpPr>
        <p:spPr bwMode="gray">
          <a:xfrm>
            <a:off x="5868144" y="3284984"/>
            <a:ext cx="2304256" cy="72008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gray">
          <a:xfrm rot="20285204">
            <a:off x="6369230" y="1852974"/>
            <a:ext cx="414337" cy="543604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gray">
          <a:xfrm rot="20285204">
            <a:off x="6828942" y="1891806"/>
            <a:ext cx="411754" cy="325554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29" name="AutoShape 14"/>
          <p:cNvSpPr>
            <a:spLocks noChangeArrowheads="1"/>
          </p:cNvSpPr>
          <p:nvPr/>
        </p:nvSpPr>
        <p:spPr bwMode="gray">
          <a:xfrm rot="20226095">
            <a:off x="4757738" y="2743176"/>
            <a:ext cx="2825750" cy="11747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30" name="AutoShape 14"/>
          <p:cNvSpPr>
            <a:spLocks noChangeArrowheads="1"/>
          </p:cNvSpPr>
          <p:nvPr/>
        </p:nvSpPr>
        <p:spPr bwMode="gray">
          <a:xfrm rot="15979876">
            <a:off x="6921993" y="2792040"/>
            <a:ext cx="1068498" cy="67941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31" name="AutoShape 14"/>
          <p:cNvSpPr>
            <a:spLocks noChangeArrowheads="1"/>
          </p:cNvSpPr>
          <p:nvPr/>
        </p:nvSpPr>
        <p:spPr bwMode="gray">
          <a:xfrm rot="13968737">
            <a:off x="6548949" y="2889151"/>
            <a:ext cx="1037278" cy="90229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32" name="AutoShape 14"/>
          <p:cNvSpPr>
            <a:spLocks noChangeArrowheads="1"/>
          </p:cNvSpPr>
          <p:nvPr/>
        </p:nvSpPr>
        <p:spPr bwMode="gray">
          <a:xfrm rot="4022924">
            <a:off x="4991893" y="2223270"/>
            <a:ext cx="1274763" cy="120650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noFill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gray">
          <a:xfrm>
            <a:off x="3867150" y="3297213"/>
            <a:ext cx="1085850" cy="10477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34" name="AutoShape 14"/>
          <p:cNvSpPr>
            <a:spLocks noChangeArrowheads="1"/>
          </p:cNvSpPr>
          <p:nvPr/>
        </p:nvSpPr>
        <p:spPr bwMode="gray">
          <a:xfrm>
            <a:off x="1409700" y="2420888"/>
            <a:ext cx="4333875" cy="144016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noFill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35" name="AutoShape 14"/>
          <p:cNvSpPr>
            <a:spLocks noChangeArrowheads="1"/>
          </p:cNvSpPr>
          <p:nvPr/>
        </p:nvSpPr>
        <p:spPr bwMode="gray">
          <a:xfrm>
            <a:off x="1419225" y="2649513"/>
            <a:ext cx="4352925" cy="13141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noFill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37" name="AutoShape 5"/>
          <p:cNvSpPr>
            <a:spLocks noChangeArrowheads="1"/>
          </p:cNvSpPr>
          <p:nvPr/>
        </p:nvSpPr>
        <p:spPr bwMode="gray">
          <a:xfrm>
            <a:off x="179512" y="764704"/>
            <a:ext cx="1232198" cy="3732659"/>
          </a:xfrm>
          <a:prstGeom prst="roundRect">
            <a:avLst>
              <a:gd name="adj" fmla="val 7574"/>
            </a:avLst>
          </a:prstGeom>
          <a:solidFill>
            <a:srgbClr val="92D050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40" name="AutoShape 14"/>
          <p:cNvSpPr>
            <a:spLocks noChangeArrowheads="1"/>
          </p:cNvSpPr>
          <p:nvPr/>
        </p:nvSpPr>
        <p:spPr bwMode="gray">
          <a:xfrm rot="16200000">
            <a:off x="5724525" y="3249588"/>
            <a:ext cx="1200150" cy="95250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41" name="AutoShape 14"/>
          <p:cNvSpPr>
            <a:spLocks noChangeArrowheads="1"/>
          </p:cNvSpPr>
          <p:nvPr/>
        </p:nvSpPr>
        <p:spPr bwMode="gray">
          <a:xfrm rot="16744668">
            <a:off x="5548313" y="3128938"/>
            <a:ext cx="673099" cy="123825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42" name="AutoShape 14"/>
          <p:cNvSpPr>
            <a:spLocks noChangeArrowheads="1"/>
          </p:cNvSpPr>
          <p:nvPr/>
        </p:nvSpPr>
        <p:spPr bwMode="gray">
          <a:xfrm rot="16200000">
            <a:off x="6316444" y="3553497"/>
            <a:ext cx="612304" cy="75277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gray">
          <a:xfrm>
            <a:off x="2339752" y="3284984"/>
            <a:ext cx="360040" cy="790575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46" name="AutoShape 5"/>
          <p:cNvSpPr>
            <a:spLocks noChangeArrowheads="1"/>
          </p:cNvSpPr>
          <p:nvPr/>
        </p:nvSpPr>
        <p:spPr bwMode="gray">
          <a:xfrm rot="5400000">
            <a:off x="1511659" y="1736814"/>
            <a:ext cx="576065" cy="504056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gray">
          <a:xfrm rot="5400000">
            <a:off x="1979711" y="2564906"/>
            <a:ext cx="288031" cy="1152130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51" name="Text Box 157"/>
          <p:cNvSpPr txBox="1">
            <a:spLocks noChangeArrowheads="1"/>
          </p:cNvSpPr>
          <p:nvPr/>
        </p:nvSpPr>
        <p:spPr bwMode="gray">
          <a:xfrm>
            <a:off x="8532440" y="2636912"/>
            <a:ext cx="1428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>
                <a:solidFill>
                  <a:srgbClr val="000000"/>
                </a:solidFill>
                <a:latin typeface="맑은 고딕"/>
                <a:ea typeface="굴림" charset="-127"/>
              </a:rPr>
              <a:t>1</a:t>
            </a:r>
          </a:p>
        </p:txBody>
      </p:sp>
      <p:sp>
        <p:nvSpPr>
          <p:cNvPr id="52" name="Text Box 157"/>
          <p:cNvSpPr txBox="1">
            <a:spLocks noChangeArrowheads="1"/>
          </p:cNvSpPr>
          <p:nvPr/>
        </p:nvSpPr>
        <p:spPr bwMode="gray">
          <a:xfrm>
            <a:off x="7956376" y="2276872"/>
            <a:ext cx="1428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2</a:t>
            </a:r>
          </a:p>
        </p:txBody>
      </p:sp>
      <p:sp>
        <p:nvSpPr>
          <p:cNvPr id="53" name="Text Box 157"/>
          <p:cNvSpPr txBox="1">
            <a:spLocks noChangeArrowheads="1"/>
          </p:cNvSpPr>
          <p:nvPr/>
        </p:nvSpPr>
        <p:spPr bwMode="gray">
          <a:xfrm>
            <a:off x="7596336" y="3645024"/>
            <a:ext cx="1428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3</a:t>
            </a:r>
          </a:p>
        </p:txBody>
      </p:sp>
      <p:sp>
        <p:nvSpPr>
          <p:cNvPr id="54" name="Text Box 157"/>
          <p:cNvSpPr txBox="1">
            <a:spLocks noChangeArrowheads="1"/>
          </p:cNvSpPr>
          <p:nvPr/>
        </p:nvSpPr>
        <p:spPr bwMode="gray">
          <a:xfrm>
            <a:off x="6948264" y="3789040"/>
            <a:ext cx="1428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4</a:t>
            </a:r>
          </a:p>
        </p:txBody>
      </p:sp>
      <p:sp>
        <p:nvSpPr>
          <p:cNvPr id="55" name="Text Box 157"/>
          <p:cNvSpPr txBox="1">
            <a:spLocks noChangeArrowheads="1"/>
          </p:cNvSpPr>
          <p:nvPr/>
        </p:nvSpPr>
        <p:spPr bwMode="gray">
          <a:xfrm>
            <a:off x="4499992" y="3501008"/>
            <a:ext cx="432048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8</a:t>
            </a:r>
          </a:p>
        </p:txBody>
      </p:sp>
      <p:sp>
        <p:nvSpPr>
          <p:cNvPr id="56" name="Text Box 157"/>
          <p:cNvSpPr txBox="1">
            <a:spLocks noChangeArrowheads="1"/>
          </p:cNvSpPr>
          <p:nvPr/>
        </p:nvSpPr>
        <p:spPr bwMode="gray">
          <a:xfrm>
            <a:off x="6219825" y="3963963"/>
            <a:ext cx="1428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6</a:t>
            </a:r>
          </a:p>
        </p:txBody>
      </p:sp>
      <p:sp>
        <p:nvSpPr>
          <p:cNvPr id="57" name="Text Box 157"/>
          <p:cNvSpPr txBox="1">
            <a:spLocks noChangeArrowheads="1"/>
          </p:cNvSpPr>
          <p:nvPr/>
        </p:nvSpPr>
        <p:spPr bwMode="gray">
          <a:xfrm>
            <a:off x="6591300" y="3983013"/>
            <a:ext cx="1428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5</a:t>
            </a:r>
          </a:p>
        </p:txBody>
      </p:sp>
      <p:sp>
        <p:nvSpPr>
          <p:cNvPr id="58" name="Text Box 157"/>
          <p:cNvSpPr txBox="1">
            <a:spLocks noChangeArrowheads="1"/>
          </p:cNvSpPr>
          <p:nvPr/>
        </p:nvSpPr>
        <p:spPr bwMode="gray">
          <a:xfrm>
            <a:off x="5810250" y="3592488"/>
            <a:ext cx="1428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7</a:t>
            </a:r>
          </a:p>
        </p:txBody>
      </p:sp>
      <p:sp>
        <p:nvSpPr>
          <p:cNvPr id="59" name="Text Box 157"/>
          <p:cNvSpPr txBox="1">
            <a:spLocks noChangeArrowheads="1"/>
          </p:cNvSpPr>
          <p:nvPr/>
        </p:nvSpPr>
        <p:spPr bwMode="gray">
          <a:xfrm>
            <a:off x="4000500" y="3478188"/>
            <a:ext cx="1428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9</a:t>
            </a:r>
          </a:p>
        </p:txBody>
      </p:sp>
      <p:sp>
        <p:nvSpPr>
          <p:cNvPr id="60" name="Text Box 157"/>
          <p:cNvSpPr txBox="1">
            <a:spLocks noChangeArrowheads="1"/>
          </p:cNvSpPr>
          <p:nvPr/>
        </p:nvSpPr>
        <p:spPr bwMode="gray">
          <a:xfrm rot="21200344">
            <a:off x="4871282" y="929399"/>
            <a:ext cx="369086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16</a:t>
            </a:r>
          </a:p>
        </p:txBody>
      </p:sp>
      <p:sp>
        <p:nvSpPr>
          <p:cNvPr id="61" name="Text Box 157"/>
          <p:cNvSpPr txBox="1">
            <a:spLocks noChangeArrowheads="1"/>
          </p:cNvSpPr>
          <p:nvPr/>
        </p:nvSpPr>
        <p:spPr bwMode="gray">
          <a:xfrm>
            <a:off x="5553879" y="1362511"/>
            <a:ext cx="438150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15</a:t>
            </a:r>
          </a:p>
        </p:txBody>
      </p:sp>
      <p:sp>
        <p:nvSpPr>
          <p:cNvPr id="62" name="Text Box 157"/>
          <p:cNvSpPr txBox="1">
            <a:spLocks noChangeArrowheads="1"/>
          </p:cNvSpPr>
          <p:nvPr/>
        </p:nvSpPr>
        <p:spPr bwMode="gray">
          <a:xfrm>
            <a:off x="5835834" y="2105089"/>
            <a:ext cx="438150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13</a:t>
            </a:r>
          </a:p>
        </p:txBody>
      </p:sp>
      <p:sp>
        <p:nvSpPr>
          <p:cNvPr id="63" name="Text Box 157"/>
          <p:cNvSpPr txBox="1">
            <a:spLocks noChangeArrowheads="1"/>
          </p:cNvSpPr>
          <p:nvPr/>
        </p:nvSpPr>
        <p:spPr bwMode="gray">
          <a:xfrm>
            <a:off x="6345967" y="2010583"/>
            <a:ext cx="438150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12</a:t>
            </a:r>
          </a:p>
        </p:txBody>
      </p:sp>
      <p:sp>
        <p:nvSpPr>
          <p:cNvPr id="64" name="Text Box 157"/>
          <p:cNvSpPr txBox="1">
            <a:spLocks noChangeArrowheads="1"/>
          </p:cNvSpPr>
          <p:nvPr/>
        </p:nvSpPr>
        <p:spPr bwMode="gray">
          <a:xfrm>
            <a:off x="6850023" y="1938575"/>
            <a:ext cx="438150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11</a:t>
            </a:r>
          </a:p>
        </p:txBody>
      </p:sp>
      <p:sp>
        <p:nvSpPr>
          <p:cNvPr id="65" name="Text Box 157"/>
          <p:cNvSpPr txBox="1">
            <a:spLocks noChangeArrowheads="1"/>
          </p:cNvSpPr>
          <p:nvPr/>
        </p:nvSpPr>
        <p:spPr bwMode="gray">
          <a:xfrm>
            <a:off x="3419872" y="1700808"/>
            <a:ext cx="411831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17</a:t>
            </a:r>
          </a:p>
        </p:txBody>
      </p:sp>
      <p:sp>
        <p:nvSpPr>
          <p:cNvPr id="66" name="Text Box 157"/>
          <p:cNvSpPr txBox="1">
            <a:spLocks noChangeArrowheads="1"/>
          </p:cNvSpPr>
          <p:nvPr/>
        </p:nvSpPr>
        <p:spPr bwMode="gray">
          <a:xfrm>
            <a:off x="2915816" y="1700808"/>
            <a:ext cx="438150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18</a:t>
            </a:r>
          </a:p>
        </p:txBody>
      </p:sp>
      <p:sp>
        <p:nvSpPr>
          <p:cNvPr id="71" name="Text Box 157"/>
          <p:cNvSpPr txBox="1">
            <a:spLocks noChangeArrowheads="1"/>
          </p:cNvSpPr>
          <p:nvPr/>
        </p:nvSpPr>
        <p:spPr bwMode="gray">
          <a:xfrm>
            <a:off x="1547664" y="3573016"/>
            <a:ext cx="1152128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29</a:t>
            </a:r>
          </a:p>
        </p:txBody>
      </p:sp>
      <p:sp>
        <p:nvSpPr>
          <p:cNvPr id="76" name="Text Box 157"/>
          <p:cNvSpPr txBox="1">
            <a:spLocks noChangeArrowheads="1"/>
          </p:cNvSpPr>
          <p:nvPr/>
        </p:nvSpPr>
        <p:spPr bwMode="gray">
          <a:xfrm>
            <a:off x="395536" y="2492896"/>
            <a:ext cx="86409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1000" dirty="0">
                <a:solidFill>
                  <a:srgbClr val="000000"/>
                </a:solidFill>
                <a:latin typeface="맑은 고딕"/>
                <a:ea typeface="굴림" charset="-127"/>
              </a:rPr>
              <a:t> Ground</a:t>
            </a:r>
          </a:p>
        </p:txBody>
      </p:sp>
      <p:sp>
        <p:nvSpPr>
          <p:cNvPr id="77" name="AutoShape 5"/>
          <p:cNvSpPr>
            <a:spLocks noChangeArrowheads="1"/>
          </p:cNvSpPr>
          <p:nvPr/>
        </p:nvSpPr>
        <p:spPr bwMode="auto">
          <a:xfrm>
            <a:off x="0" y="404664"/>
            <a:ext cx="9144000" cy="6453336"/>
          </a:xfrm>
          <a:prstGeom prst="roundRect">
            <a:avLst>
              <a:gd name="adj" fmla="val 3481"/>
            </a:avLst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r>
              <a:rPr lang="en-US" altLang="ko-KR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78" name="Rectangle 2"/>
          <p:cNvSpPr>
            <a:spLocks noChangeArrowheads="1"/>
          </p:cNvSpPr>
          <p:nvPr/>
        </p:nvSpPr>
        <p:spPr bwMode="gray">
          <a:xfrm>
            <a:off x="107504" y="4797152"/>
            <a:ext cx="8928992" cy="1872208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gray">
          <a:xfrm>
            <a:off x="287016" y="4797152"/>
            <a:ext cx="8856984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fontAlgn="auto" latinLnBrk="1">
              <a:spcBef>
                <a:spcPct val="50000"/>
              </a:spcBef>
              <a:spcAft>
                <a:spcPts val="0"/>
              </a:spcAft>
            </a:pPr>
            <a:r>
              <a:rPr lang="en-US" altLang="ko-KR" sz="1000" b="1" dirty="0">
                <a:solidFill>
                  <a:prstClr val="black"/>
                </a:solidFill>
                <a:latin typeface="굴림" charset="-127"/>
                <a:ea typeface="굴림" charset="-127"/>
              </a:rPr>
              <a:t>* Existing Building &amp; Facilities(blue color)</a:t>
            </a:r>
          </a:p>
          <a:p>
            <a:pPr marL="228600" indent="-228600" fontAlgn="auto" latinLnBrk="1">
              <a:spcBef>
                <a:spcPct val="50000"/>
              </a:spcBef>
              <a:spcAft>
                <a:spcPts val="0"/>
              </a:spcAft>
              <a:buFontTx/>
              <a:buAutoNum type="arabicPeriod"/>
            </a:pP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Guard house</a:t>
            </a:r>
            <a:r>
              <a:rPr lang="ko-KR" altLang="en-US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  </a:t>
            </a: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2. Administrative building 3. Dept. building 4. Class room</a:t>
            </a:r>
            <a:r>
              <a:rPr lang="ko-KR" altLang="en-US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  </a:t>
            </a: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5. Guest house  6.7.8.10. Staff quarter  9. Principal quarter</a:t>
            </a:r>
            <a:r>
              <a:rPr lang="ko-KR" altLang="en-US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  </a:t>
            </a:r>
            <a:endParaRPr lang="en-US" altLang="ko-KR" sz="1000" dirty="0">
              <a:solidFill>
                <a:prstClr val="black"/>
              </a:solidFill>
              <a:latin typeface="굴림" charset="-127"/>
              <a:ea typeface="굴림" charset="-127"/>
            </a:endParaRPr>
          </a:p>
          <a:p>
            <a:pPr marL="228600" indent="-228600" fontAlgn="auto" latinLnBrk="1">
              <a:spcBef>
                <a:spcPct val="50000"/>
              </a:spcBef>
              <a:spcAft>
                <a:spcPts val="0"/>
              </a:spcAft>
            </a:pP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11 . Class room</a:t>
            </a:r>
            <a:r>
              <a:rPr lang="ko-KR" altLang="en-US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 </a:t>
            </a: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/science Lab. 12. Library/ Health Lab. 13. Girl’s hostel 14. Toilet</a:t>
            </a:r>
            <a:r>
              <a:rPr lang="ko-KR" altLang="en-US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 </a:t>
            </a: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15. Multipurpose hall</a:t>
            </a:r>
            <a:r>
              <a:rPr lang="ko-KR" altLang="en-US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 </a:t>
            </a: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16. Canteen</a:t>
            </a:r>
            <a:r>
              <a:rPr lang="ko-KR" altLang="en-US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 </a:t>
            </a: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17. Pharmaceuticals</a:t>
            </a:r>
          </a:p>
          <a:p>
            <a:pPr marL="228600" indent="-228600" fontAlgn="auto" latinLnBrk="1">
              <a:spcBef>
                <a:spcPct val="50000"/>
              </a:spcBef>
              <a:spcAft>
                <a:spcPts val="0"/>
              </a:spcAft>
            </a:pP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18. Radiotherapy Class room</a:t>
            </a:r>
            <a:r>
              <a:rPr lang="ko-KR" altLang="en-US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 </a:t>
            </a: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19.20. Toilet  </a:t>
            </a:r>
          </a:p>
          <a:p>
            <a:pPr marL="228600" indent="-228600" fontAlgn="auto" latinLnBrk="1">
              <a:spcBef>
                <a:spcPct val="50000"/>
              </a:spcBef>
              <a:spcAft>
                <a:spcPts val="0"/>
              </a:spcAft>
            </a:pPr>
            <a:r>
              <a:rPr lang="en-US" altLang="ko-KR" sz="1000" b="1" dirty="0">
                <a:solidFill>
                  <a:prstClr val="black"/>
                </a:solidFill>
                <a:latin typeface="굴림" charset="-127"/>
                <a:ea typeface="굴림" charset="-127"/>
              </a:rPr>
              <a:t>* Proposed Building &amp; Facilities(yellow  color)</a:t>
            </a:r>
          </a:p>
          <a:p>
            <a:pPr marL="228600" indent="-228600" fontAlgn="auto" latinLnBrk="1">
              <a:spcBef>
                <a:spcPct val="50000"/>
              </a:spcBef>
              <a:spcAft>
                <a:spcPts val="0"/>
              </a:spcAft>
            </a:pP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21. Extension of Girl’s hostel</a:t>
            </a:r>
            <a:r>
              <a:rPr lang="ko-KR" altLang="en-US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  </a:t>
            </a: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22. Extension of Canteen  23. Medicine Plant Garden  24. Staff quarter  25. Badminton court  26. Volley ball court  </a:t>
            </a:r>
          </a:p>
          <a:p>
            <a:pPr marL="228600" indent="-228600" fontAlgn="auto" latinLnBrk="1">
              <a:spcBef>
                <a:spcPct val="50000"/>
              </a:spcBef>
              <a:spcAft>
                <a:spcPts val="0"/>
              </a:spcAft>
            </a:pP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27. Community House  28. Lawn tennis  29. Academic building  30. Pharmacy Company  31. Teaching Dental Hospital   32. Canteen  </a:t>
            </a:r>
          </a:p>
          <a:p>
            <a:pPr marL="228600" indent="-228600" fontAlgn="auto" latinLnBrk="1">
              <a:spcBef>
                <a:spcPct val="50000"/>
              </a:spcBef>
              <a:spcAft>
                <a:spcPts val="0"/>
              </a:spcAft>
            </a:pPr>
            <a:r>
              <a:rPr lang="en-US" altLang="ko-KR" sz="1000" dirty="0">
                <a:solidFill>
                  <a:prstClr val="black"/>
                </a:solidFill>
                <a:latin typeface="굴림" charset="-127"/>
                <a:ea typeface="굴림" charset="-127"/>
              </a:rPr>
              <a:t>33. Parking  34. Security house  </a:t>
            </a:r>
          </a:p>
        </p:txBody>
      </p:sp>
      <p:sp>
        <p:nvSpPr>
          <p:cNvPr id="80" name="AutoShape 10"/>
          <p:cNvSpPr>
            <a:spLocks noChangeArrowheads="1"/>
          </p:cNvSpPr>
          <p:nvPr/>
        </p:nvSpPr>
        <p:spPr bwMode="gray">
          <a:xfrm>
            <a:off x="2229644" y="254298"/>
            <a:ext cx="4776936" cy="366712"/>
          </a:xfrm>
          <a:prstGeom prst="roundRect">
            <a:avLst>
              <a:gd name="adj" fmla="val 50000"/>
            </a:avLst>
          </a:prstGeom>
          <a:noFill/>
          <a:ln w="19050">
            <a:noFill/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81" name="Rectangle 11"/>
          <p:cNvSpPr>
            <a:spLocks noChangeArrowheads="1"/>
          </p:cNvSpPr>
          <p:nvPr/>
        </p:nvSpPr>
        <p:spPr bwMode="gray">
          <a:xfrm>
            <a:off x="2339752" y="116632"/>
            <a:ext cx="4666828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1600" b="1" dirty="0">
                <a:solidFill>
                  <a:srgbClr val="1C1C1C"/>
                </a:solidFill>
                <a:latin typeface="맑은 고딕"/>
                <a:ea typeface="굴림" charset="-127"/>
              </a:rPr>
              <a:t>Master Plan of School of Health Science</a:t>
            </a:r>
          </a:p>
        </p:txBody>
      </p:sp>
      <p:sp>
        <p:nvSpPr>
          <p:cNvPr id="174" name="Text Box 157"/>
          <p:cNvSpPr txBox="1">
            <a:spLocks noChangeArrowheads="1"/>
          </p:cNvSpPr>
          <p:nvPr/>
        </p:nvSpPr>
        <p:spPr bwMode="gray">
          <a:xfrm flipH="1">
            <a:off x="4860032" y="2780928"/>
            <a:ext cx="792090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Water tank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995936" y="2204864"/>
            <a:ext cx="648072" cy="720080"/>
            <a:chOff x="1115" y="1103"/>
            <a:chExt cx="1956" cy="1957"/>
          </a:xfrm>
          <a:solidFill>
            <a:schemeClr val="tx1"/>
          </a:solidFill>
        </p:grpSpPr>
        <p:sp>
          <p:nvSpPr>
            <p:cNvPr id="90" name="Oval 48"/>
            <p:cNvSpPr>
              <a:spLocks noChangeArrowheads="1"/>
            </p:cNvSpPr>
            <p:nvPr/>
          </p:nvSpPr>
          <p:spPr bwMode="auto">
            <a:xfrm>
              <a:off x="1115" y="1103"/>
              <a:ext cx="1956" cy="195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</a:pPr>
              <a:endParaRPr lang="ko-KR" altLang="en-US">
                <a:solidFill>
                  <a:prstClr val="black"/>
                </a:solidFill>
                <a:latin typeface="맑은 고딕"/>
              </a:endParaRPr>
            </a:p>
          </p:txBody>
        </p:sp>
        <p:sp>
          <p:nvSpPr>
            <p:cNvPr id="91" name="Oval 49"/>
            <p:cNvSpPr>
              <a:spLocks noChangeArrowheads="1"/>
            </p:cNvSpPr>
            <p:nvPr/>
          </p:nvSpPr>
          <p:spPr bwMode="auto">
            <a:xfrm>
              <a:off x="1550" y="1494"/>
              <a:ext cx="1099" cy="1098"/>
            </a:xfrm>
            <a:prstGeom prst="ellipse">
              <a:avLst/>
            </a:prstGeom>
            <a:solidFill>
              <a:srgbClr val="92D05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</a:pPr>
              <a:endParaRPr lang="ko-KR" altLang="en-US">
                <a:solidFill>
                  <a:prstClr val="black"/>
                </a:solidFill>
                <a:latin typeface="맑은 고딕"/>
              </a:endParaRPr>
            </a:p>
          </p:txBody>
        </p:sp>
      </p:grpSp>
      <p:sp>
        <p:nvSpPr>
          <p:cNvPr id="99" name="Oval 48"/>
          <p:cNvSpPr>
            <a:spLocks noChangeArrowheads="1"/>
          </p:cNvSpPr>
          <p:nvPr/>
        </p:nvSpPr>
        <p:spPr bwMode="auto">
          <a:xfrm>
            <a:off x="6156176" y="3140927"/>
            <a:ext cx="360040" cy="3600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</a:endParaRPr>
          </a:p>
        </p:txBody>
      </p:sp>
      <p:sp>
        <p:nvSpPr>
          <p:cNvPr id="95" name="Text Box 157"/>
          <p:cNvSpPr txBox="1">
            <a:spLocks noChangeArrowheads="1"/>
          </p:cNvSpPr>
          <p:nvPr/>
        </p:nvSpPr>
        <p:spPr bwMode="gray">
          <a:xfrm rot="20373964">
            <a:off x="5841911" y="1578535"/>
            <a:ext cx="510158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14</a:t>
            </a:r>
          </a:p>
        </p:txBody>
      </p:sp>
      <p:sp>
        <p:nvSpPr>
          <p:cNvPr id="101" name="AutoShape 14"/>
          <p:cNvSpPr>
            <a:spLocks noChangeArrowheads="1"/>
          </p:cNvSpPr>
          <p:nvPr/>
        </p:nvSpPr>
        <p:spPr bwMode="gray">
          <a:xfrm>
            <a:off x="2339752" y="2564904"/>
            <a:ext cx="720080" cy="7200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57150" algn="ctr">
            <a:noFill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02" name="AutoShape 14"/>
          <p:cNvSpPr>
            <a:spLocks noChangeArrowheads="1"/>
          </p:cNvSpPr>
          <p:nvPr/>
        </p:nvSpPr>
        <p:spPr bwMode="gray">
          <a:xfrm>
            <a:off x="3131840" y="2564904"/>
            <a:ext cx="720080" cy="7200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57150" algn="ctr">
            <a:noFill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03" name="AutoShape 5"/>
          <p:cNvSpPr>
            <a:spLocks noChangeArrowheads="1"/>
          </p:cNvSpPr>
          <p:nvPr/>
        </p:nvSpPr>
        <p:spPr bwMode="gray">
          <a:xfrm rot="5400000">
            <a:off x="1979714" y="3645029"/>
            <a:ext cx="288027" cy="1152128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04" name="AutoShape 5"/>
          <p:cNvSpPr>
            <a:spLocks noChangeArrowheads="1"/>
          </p:cNvSpPr>
          <p:nvPr/>
        </p:nvSpPr>
        <p:spPr bwMode="gray">
          <a:xfrm>
            <a:off x="1547664" y="3284984"/>
            <a:ext cx="360040" cy="790575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10" name="Text Box 157"/>
          <p:cNvSpPr txBox="1">
            <a:spLocks noChangeArrowheads="1"/>
          </p:cNvSpPr>
          <p:nvPr/>
        </p:nvSpPr>
        <p:spPr bwMode="gray">
          <a:xfrm flipH="1">
            <a:off x="2843808" y="1124744"/>
            <a:ext cx="64807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Drinking fountains</a:t>
            </a:r>
          </a:p>
        </p:txBody>
      </p:sp>
      <p:sp>
        <p:nvSpPr>
          <p:cNvPr id="112" name="AutoShape 5"/>
          <p:cNvSpPr>
            <a:spLocks noChangeArrowheads="1"/>
          </p:cNvSpPr>
          <p:nvPr/>
        </p:nvSpPr>
        <p:spPr bwMode="gray">
          <a:xfrm>
            <a:off x="0" y="3933056"/>
            <a:ext cx="179512" cy="576064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endParaRPr lang="en-US" altLang="ko-KR" sz="1000" dirty="0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14" name="Text Box 157"/>
          <p:cNvSpPr txBox="1">
            <a:spLocks noChangeArrowheads="1"/>
          </p:cNvSpPr>
          <p:nvPr/>
        </p:nvSpPr>
        <p:spPr bwMode="gray">
          <a:xfrm flipH="1">
            <a:off x="0" y="1916832"/>
            <a:ext cx="179512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endParaRPr lang="en-US" altLang="ko-KR" sz="800" b="1" dirty="0">
              <a:solidFill>
                <a:srgbClr val="000000"/>
              </a:solidFill>
              <a:latin typeface="맑은 고딕"/>
              <a:ea typeface="굴림" charset="-127"/>
            </a:endParaRPr>
          </a:p>
        </p:txBody>
      </p:sp>
      <p:sp>
        <p:nvSpPr>
          <p:cNvPr id="124" name="Text Box 157"/>
          <p:cNvSpPr txBox="1">
            <a:spLocks noChangeArrowheads="1"/>
          </p:cNvSpPr>
          <p:nvPr/>
        </p:nvSpPr>
        <p:spPr bwMode="gray">
          <a:xfrm flipH="1">
            <a:off x="2843808" y="836712"/>
            <a:ext cx="504056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Toilet</a:t>
            </a:r>
          </a:p>
        </p:txBody>
      </p:sp>
      <p:sp>
        <p:nvSpPr>
          <p:cNvPr id="125" name="Text Box 157"/>
          <p:cNvSpPr txBox="1">
            <a:spLocks noChangeArrowheads="1"/>
          </p:cNvSpPr>
          <p:nvPr/>
        </p:nvSpPr>
        <p:spPr bwMode="gray">
          <a:xfrm flipH="1">
            <a:off x="3347864" y="836712"/>
            <a:ext cx="576064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Toilet</a:t>
            </a:r>
          </a:p>
        </p:txBody>
      </p:sp>
      <p:sp>
        <p:nvSpPr>
          <p:cNvPr id="123" name="AutoShape 5"/>
          <p:cNvSpPr>
            <a:spLocks noChangeArrowheads="1"/>
          </p:cNvSpPr>
          <p:nvPr/>
        </p:nvSpPr>
        <p:spPr bwMode="gray">
          <a:xfrm flipV="1">
            <a:off x="3275856" y="1052736"/>
            <a:ext cx="216024" cy="144016"/>
          </a:xfrm>
          <a:prstGeom prst="roundRect">
            <a:avLst>
              <a:gd name="adj" fmla="val 7574"/>
            </a:avLst>
          </a:prstGeom>
          <a:solidFill>
            <a:srgbClr val="FFFF99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28" name="AutoShape 5"/>
          <p:cNvSpPr>
            <a:spLocks noChangeArrowheads="1"/>
          </p:cNvSpPr>
          <p:nvPr/>
        </p:nvSpPr>
        <p:spPr bwMode="gray">
          <a:xfrm>
            <a:off x="3491880" y="1052736"/>
            <a:ext cx="360040" cy="144016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33" name="AutoShape 5"/>
          <p:cNvSpPr>
            <a:spLocks noChangeArrowheads="1"/>
          </p:cNvSpPr>
          <p:nvPr/>
        </p:nvSpPr>
        <p:spPr bwMode="gray">
          <a:xfrm>
            <a:off x="2915816" y="1052736"/>
            <a:ext cx="360040" cy="144016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34" name="AutoShape 5"/>
          <p:cNvSpPr>
            <a:spLocks noChangeArrowheads="1"/>
          </p:cNvSpPr>
          <p:nvPr/>
        </p:nvSpPr>
        <p:spPr bwMode="gray">
          <a:xfrm flipV="1">
            <a:off x="4067945" y="980728"/>
            <a:ext cx="576063" cy="1152126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35" name="AutoShape 5"/>
          <p:cNvSpPr>
            <a:spLocks noChangeArrowheads="1"/>
          </p:cNvSpPr>
          <p:nvPr/>
        </p:nvSpPr>
        <p:spPr bwMode="gray">
          <a:xfrm flipV="1">
            <a:off x="2123728" y="1052736"/>
            <a:ext cx="360040" cy="432048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36" name="AutoShape 5"/>
          <p:cNvSpPr>
            <a:spLocks noChangeArrowheads="1"/>
          </p:cNvSpPr>
          <p:nvPr/>
        </p:nvSpPr>
        <p:spPr bwMode="gray">
          <a:xfrm flipV="1">
            <a:off x="2771800" y="836712"/>
            <a:ext cx="1224136" cy="1440160"/>
          </a:xfrm>
          <a:prstGeom prst="roundRect">
            <a:avLst>
              <a:gd name="adj" fmla="val 7574"/>
            </a:avLst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13" name="AutoShape 5"/>
          <p:cNvSpPr>
            <a:spLocks noChangeArrowheads="1"/>
          </p:cNvSpPr>
          <p:nvPr/>
        </p:nvSpPr>
        <p:spPr bwMode="gray">
          <a:xfrm flipV="1">
            <a:off x="179512" y="4293096"/>
            <a:ext cx="288032" cy="216024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17" name="AutoShape 14"/>
          <p:cNvSpPr>
            <a:spLocks noChangeArrowheads="1"/>
          </p:cNvSpPr>
          <p:nvPr/>
        </p:nvSpPr>
        <p:spPr bwMode="gray">
          <a:xfrm>
            <a:off x="179512" y="4149080"/>
            <a:ext cx="1224136" cy="45719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 w="19050" algn="ctr">
            <a:solidFill>
              <a:srgbClr val="FFFF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20" name="AutoShape 14"/>
          <p:cNvSpPr>
            <a:spLocks noChangeArrowheads="1"/>
          </p:cNvSpPr>
          <p:nvPr/>
        </p:nvSpPr>
        <p:spPr bwMode="gray">
          <a:xfrm rot="16200000">
            <a:off x="490406" y="3262122"/>
            <a:ext cx="1728192" cy="45724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21" name="AutoShape 5"/>
          <p:cNvSpPr>
            <a:spLocks noChangeArrowheads="1"/>
          </p:cNvSpPr>
          <p:nvPr/>
        </p:nvSpPr>
        <p:spPr bwMode="gray">
          <a:xfrm>
            <a:off x="3347864" y="3429000"/>
            <a:ext cx="360040" cy="320675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22" name="AutoShape 14"/>
          <p:cNvSpPr>
            <a:spLocks noChangeArrowheads="1"/>
          </p:cNvSpPr>
          <p:nvPr/>
        </p:nvSpPr>
        <p:spPr bwMode="gray">
          <a:xfrm>
            <a:off x="1475656" y="2564904"/>
            <a:ext cx="720080" cy="7200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57150" algn="ctr">
            <a:noFill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27" name="AutoShape 14"/>
          <p:cNvSpPr>
            <a:spLocks noChangeArrowheads="1"/>
          </p:cNvSpPr>
          <p:nvPr/>
        </p:nvSpPr>
        <p:spPr bwMode="gray">
          <a:xfrm>
            <a:off x="4788024" y="2564904"/>
            <a:ext cx="792088" cy="7200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57150" algn="ctr">
            <a:noFill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29" name="AutoShape 14"/>
          <p:cNvSpPr>
            <a:spLocks noChangeArrowheads="1"/>
          </p:cNvSpPr>
          <p:nvPr/>
        </p:nvSpPr>
        <p:spPr bwMode="gray">
          <a:xfrm flipV="1">
            <a:off x="179512" y="4221088"/>
            <a:ext cx="1296144" cy="72008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 w="1905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 dirty="0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30" name="AutoShape 14"/>
          <p:cNvSpPr>
            <a:spLocks noChangeArrowheads="1"/>
          </p:cNvSpPr>
          <p:nvPr/>
        </p:nvSpPr>
        <p:spPr bwMode="gray">
          <a:xfrm rot="16200000">
            <a:off x="611560" y="3429000"/>
            <a:ext cx="1656184" cy="72008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31" name="AutoShape 14"/>
          <p:cNvSpPr>
            <a:spLocks noChangeArrowheads="1"/>
          </p:cNvSpPr>
          <p:nvPr/>
        </p:nvSpPr>
        <p:spPr bwMode="gray">
          <a:xfrm>
            <a:off x="1331640" y="2420888"/>
            <a:ext cx="144016" cy="144016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 w="1905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38" name="AutoShape 5"/>
          <p:cNvSpPr>
            <a:spLocks noChangeArrowheads="1"/>
          </p:cNvSpPr>
          <p:nvPr/>
        </p:nvSpPr>
        <p:spPr bwMode="gray">
          <a:xfrm flipV="1">
            <a:off x="179512" y="1268760"/>
            <a:ext cx="288032" cy="648072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39" name="AutoShape 5"/>
          <p:cNvSpPr>
            <a:spLocks noChangeArrowheads="1"/>
          </p:cNvSpPr>
          <p:nvPr/>
        </p:nvSpPr>
        <p:spPr bwMode="gray">
          <a:xfrm flipV="1">
            <a:off x="179512" y="3212976"/>
            <a:ext cx="216024" cy="720080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cxnSp>
        <p:nvCxnSpPr>
          <p:cNvPr id="145" name="직선 연결선 144"/>
          <p:cNvCxnSpPr>
            <a:stCxn id="139" idx="1"/>
          </p:cNvCxnSpPr>
          <p:nvPr/>
        </p:nvCxnSpPr>
        <p:spPr>
          <a:xfrm>
            <a:off x="179512" y="3573016"/>
            <a:ext cx="216024" cy="216024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/>
          <p:cNvCxnSpPr/>
          <p:nvPr/>
        </p:nvCxnSpPr>
        <p:spPr>
          <a:xfrm>
            <a:off x="179512" y="3429000"/>
            <a:ext cx="216024" cy="216024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/>
          <p:cNvCxnSpPr/>
          <p:nvPr/>
        </p:nvCxnSpPr>
        <p:spPr>
          <a:xfrm>
            <a:off x="179512" y="3284984"/>
            <a:ext cx="216024" cy="216024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/>
          <p:cNvCxnSpPr/>
          <p:nvPr/>
        </p:nvCxnSpPr>
        <p:spPr>
          <a:xfrm>
            <a:off x="179512" y="3717032"/>
            <a:ext cx="216024" cy="216024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막힌 원호 152"/>
          <p:cNvSpPr/>
          <p:nvPr/>
        </p:nvSpPr>
        <p:spPr>
          <a:xfrm rot="5400000" flipV="1">
            <a:off x="4608004" y="2384884"/>
            <a:ext cx="360040" cy="432048"/>
          </a:xfrm>
          <a:prstGeom prst="blockArc">
            <a:avLst/>
          </a:prstGeom>
          <a:solidFill>
            <a:schemeClr val="bg1">
              <a:lumMod val="65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79" name="도넛 178"/>
          <p:cNvSpPr/>
          <p:nvPr/>
        </p:nvSpPr>
        <p:spPr>
          <a:xfrm>
            <a:off x="8388424" y="3645024"/>
            <a:ext cx="288032" cy="288032"/>
          </a:xfrm>
          <a:prstGeom prst="donut">
            <a:avLst/>
          </a:prstGeom>
          <a:solidFill>
            <a:srgbClr val="EEB31E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80" name="AutoShape 5"/>
          <p:cNvSpPr>
            <a:spLocks noChangeArrowheads="1"/>
          </p:cNvSpPr>
          <p:nvPr/>
        </p:nvSpPr>
        <p:spPr bwMode="gray">
          <a:xfrm rot="20354875">
            <a:off x="6194796" y="1088214"/>
            <a:ext cx="935607" cy="589608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82" name="AutoShape 5"/>
          <p:cNvSpPr>
            <a:spLocks noChangeArrowheads="1"/>
          </p:cNvSpPr>
          <p:nvPr/>
        </p:nvSpPr>
        <p:spPr bwMode="gray">
          <a:xfrm rot="18832925">
            <a:off x="6093917" y="1788616"/>
            <a:ext cx="288804" cy="106061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85" name="막힌 원호 184"/>
          <p:cNvSpPr/>
          <p:nvPr/>
        </p:nvSpPr>
        <p:spPr>
          <a:xfrm rot="16366965" flipV="1">
            <a:off x="3649678" y="2355994"/>
            <a:ext cx="339321" cy="492975"/>
          </a:xfrm>
          <a:prstGeom prst="blockArc">
            <a:avLst/>
          </a:prstGeom>
          <a:solidFill>
            <a:schemeClr val="bg1">
              <a:lumMod val="65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89" name="AutoShape 5"/>
          <p:cNvSpPr>
            <a:spLocks noChangeArrowheads="1"/>
          </p:cNvSpPr>
          <p:nvPr/>
        </p:nvSpPr>
        <p:spPr bwMode="gray">
          <a:xfrm rot="20285204">
            <a:off x="4757390" y="1182512"/>
            <a:ext cx="701322" cy="708743"/>
          </a:xfrm>
          <a:prstGeom prst="roundRect">
            <a:avLst>
              <a:gd name="adj" fmla="val 7574"/>
            </a:avLst>
          </a:prstGeom>
          <a:solidFill>
            <a:schemeClr val="bg1">
              <a:lumMod val="65000"/>
            </a:schemeClr>
          </a:solidFill>
          <a:ln w="2857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78" name="도넛 177"/>
          <p:cNvSpPr/>
          <p:nvPr/>
        </p:nvSpPr>
        <p:spPr>
          <a:xfrm>
            <a:off x="4860032" y="1484784"/>
            <a:ext cx="288032" cy="288032"/>
          </a:xfrm>
          <a:prstGeom prst="donut">
            <a:avLst/>
          </a:prstGeom>
          <a:solidFill>
            <a:srgbClr val="EEB31E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gray">
          <a:xfrm>
            <a:off x="7596336" y="2996952"/>
            <a:ext cx="144016" cy="137542"/>
          </a:xfrm>
          <a:prstGeom prst="ellipse">
            <a:avLst/>
          </a:prstGeom>
          <a:solidFill>
            <a:srgbClr val="FFCC00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99" name="AutoShape 14"/>
          <p:cNvSpPr>
            <a:spLocks noChangeArrowheads="1"/>
          </p:cNvSpPr>
          <p:nvPr/>
        </p:nvSpPr>
        <p:spPr bwMode="gray">
          <a:xfrm rot="16200000" flipV="1">
            <a:off x="8149539" y="2830077"/>
            <a:ext cx="1296145" cy="45719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02" name="AutoShape 14"/>
          <p:cNvSpPr>
            <a:spLocks noChangeArrowheads="1"/>
          </p:cNvSpPr>
          <p:nvPr/>
        </p:nvSpPr>
        <p:spPr bwMode="gray">
          <a:xfrm rot="12069838">
            <a:off x="7989890" y="2037098"/>
            <a:ext cx="819785" cy="45719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04" name="AutoShape 14"/>
          <p:cNvSpPr>
            <a:spLocks noChangeArrowheads="1"/>
          </p:cNvSpPr>
          <p:nvPr/>
        </p:nvSpPr>
        <p:spPr bwMode="gray">
          <a:xfrm rot="14803913">
            <a:off x="7431235" y="1502863"/>
            <a:ext cx="853301" cy="45719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05" name="AutoShape 14"/>
          <p:cNvSpPr>
            <a:spLocks noChangeArrowheads="1"/>
          </p:cNvSpPr>
          <p:nvPr/>
        </p:nvSpPr>
        <p:spPr bwMode="gray">
          <a:xfrm rot="11973437">
            <a:off x="7066386" y="1013905"/>
            <a:ext cx="640056" cy="45719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06" name="AutoShape 14"/>
          <p:cNvSpPr>
            <a:spLocks noChangeArrowheads="1"/>
          </p:cNvSpPr>
          <p:nvPr/>
        </p:nvSpPr>
        <p:spPr bwMode="gray">
          <a:xfrm rot="11171173">
            <a:off x="6300170" y="882555"/>
            <a:ext cx="853301" cy="45719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08" name="AutoShape 14"/>
          <p:cNvSpPr>
            <a:spLocks noChangeArrowheads="1"/>
          </p:cNvSpPr>
          <p:nvPr/>
        </p:nvSpPr>
        <p:spPr bwMode="gray">
          <a:xfrm rot="11033701">
            <a:off x="5002116" y="793342"/>
            <a:ext cx="1359852" cy="45719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09" name="AutoShape 5"/>
          <p:cNvSpPr>
            <a:spLocks noChangeArrowheads="1"/>
          </p:cNvSpPr>
          <p:nvPr/>
        </p:nvSpPr>
        <p:spPr bwMode="gray">
          <a:xfrm>
            <a:off x="7956376" y="3933056"/>
            <a:ext cx="216024" cy="144016"/>
          </a:xfrm>
          <a:prstGeom prst="roundRect">
            <a:avLst>
              <a:gd name="adj" fmla="val 7574"/>
            </a:avLst>
          </a:prstGeom>
          <a:solidFill>
            <a:srgbClr val="33CCCC"/>
          </a:solidFill>
          <a:ln w="3175" cap="rnd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210" name="AutoShape 14"/>
          <p:cNvSpPr>
            <a:spLocks noChangeArrowheads="1"/>
          </p:cNvSpPr>
          <p:nvPr/>
        </p:nvSpPr>
        <p:spPr bwMode="gray">
          <a:xfrm rot="10800000">
            <a:off x="1403648" y="738826"/>
            <a:ext cx="3672408" cy="45719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11" name="AutoShape 14"/>
          <p:cNvSpPr>
            <a:spLocks noChangeArrowheads="1"/>
          </p:cNvSpPr>
          <p:nvPr/>
        </p:nvSpPr>
        <p:spPr bwMode="gray">
          <a:xfrm flipV="1">
            <a:off x="7164288" y="3428998"/>
            <a:ext cx="1656184" cy="45719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12" name="AutoShape 14"/>
          <p:cNvSpPr>
            <a:spLocks noChangeArrowheads="1"/>
          </p:cNvSpPr>
          <p:nvPr/>
        </p:nvSpPr>
        <p:spPr bwMode="gray">
          <a:xfrm rot="16200000" flipV="1">
            <a:off x="6696235" y="3897051"/>
            <a:ext cx="1008112" cy="72009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13" name="AutoShape 14"/>
          <p:cNvSpPr>
            <a:spLocks noChangeArrowheads="1"/>
          </p:cNvSpPr>
          <p:nvPr/>
        </p:nvSpPr>
        <p:spPr bwMode="gray">
          <a:xfrm rot="21258896" flipV="1">
            <a:off x="6301542" y="4390394"/>
            <a:ext cx="939546" cy="73908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14" name="AutoShape 14"/>
          <p:cNvSpPr>
            <a:spLocks noChangeArrowheads="1"/>
          </p:cNvSpPr>
          <p:nvPr/>
        </p:nvSpPr>
        <p:spPr bwMode="gray">
          <a:xfrm rot="21392246" flipV="1">
            <a:off x="4787296" y="4485017"/>
            <a:ext cx="1588459" cy="69714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17" name="AutoShape 14"/>
          <p:cNvSpPr>
            <a:spLocks noChangeArrowheads="1"/>
          </p:cNvSpPr>
          <p:nvPr/>
        </p:nvSpPr>
        <p:spPr bwMode="gray">
          <a:xfrm rot="21403154" flipV="1">
            <a:off x="2843808" y="4581128"/>
            <a:ext cx="2016224" cy="72008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37" name="AutoShape 14"/>
          <p:cNvSpPr>
            <a:spLocks noChangeArrowheads="1"/>
          </p:cNvSpPr>
          <p:nvPr/>
        </p:nvSpPr>
        <p:spPr bwMode="gray">
          <a:xfrm flipV="1">
            <a:off x="1475656" y="4653136"/>
            <a:ext cx="1440160" cy="72008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41" name="AutoShape 14"/>
          <p:cNvSpPr>
            <a:spLocks noChangeArrowheads="1"/>
          </p:cNvSpPr>
          <p:nvPr/>
        </p:nvSpPr>
        <p:spPr bwMode="gray">
          <a:xfrm rot="16200000" flipV="1">
            <a:off x="539552" y="3717033"/>
            <a:ext cx="1944214" cy="72007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44" name="직사각형 143"/>
          <p:cNvSpPr/>
          <p:nvPr/>
        </p:nvSpPr>
        <p:spPr>
          <a:xfrm rot="20298701">
            <a:off x="6333335" y="2545169"/>
            <a:ext cx="69879" cy="1927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 rot="20298701">
            <a:off x="6771987" y="2351259"/>
            <a:ext cx="56139" cy="2258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0" name="직사각형 149"/>
          <p:cNvSpPr/>
          <p:nvPr/>
        </p:nvSpPr>
        <p:spPr>
          <a:xfrm rot="20298701">
            <a:off x="6978827" y="2258199"/>
            <a:ext cx="66911" cy="1782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1" name="Text Box 157"/>
          <p:cNvSpPr txBox="1">
            <a:spLocks noChangeArrowheads="1"/>
          </p:cNvSpPr>
          <p:nvPr/>
        </p:nvSpPr>
        <p:spPr bwMode="gray">
          <a:xfrm flipH="1">
            <a:off x="8244408" y="3933056"/>
            <a:ext cx="57606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Waiting House</a:t>
            </a:r>
          </a:p>
        </p:txBody>
      </p:sp>
      <p:sp>
        <p:nvSpPr>
          <p:cNvPr id="152" name="Text Box 157"/>
          <p:cNvSpPr txBox="1">
            <a:spLocks noChangeArrowheads="1"/>
          </p:cNvSpPr>
          <p:nvPr/>
        </p:nvSpPr>
        <p:spPr bwMode="gray">
          <a:xfrm flipH="1">
            <a:off x="4716016" y="1988840"/>
            <a:ext cx="57606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Waiting House</a:t>
            </a:r>
          </a:p>
        </p:txBody>
      </p:sp>
      <p:cxnSp>
        <p:nvCxnSpPr>
          <p:cNvPr id="157" name="직선 화살표 연결선 156"/>
          <p:cNvCxnSpPr/>
          <p:nvPr/>
        </p:nvCxnSpPr>
        <p:spPr>
          <a:xfrm flipH="1">
            <a:off x="7956376" y="1412776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 Box 157"/>
          <p:cNvSpPr txBox="1">
            <a:spLocks noChangeArrowheads="1"/>
          </p:cNvSpPr>
          <p:nvPr/>
        </p:nvSpPr>
        <p:spPr bwMode="gray">
          <a:xfrm flipH="1">
            <a:off x="7884368" y="1052736"/>
            <a:ext cx="4320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Foot Path</a:t>
            </a:r>
          </a:p>
        </p:txBody>
      </p:sp>
      <p:sp>
        <p:nvSpPr>
          <p:cNvPr id="162" name="Text Box 157"/>
          <p:cNvSpPr txBox="1">
            <a:spLocks noChangeArrowheads="1"/>
          </p:cNvSpPr>
          <p:nvPr/>
        </p:nvSpPr>
        <p:spPr bwMode="gray">
          <a:xfrm rot="21002558" flipH="1">
            <a:off x="6168111" y="1271942"/>
            <a:ext cx="888432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21</a:t>
            </a:r>
          </a:p>
        </p:txBody>
      </p:sp>
      <p:sp>
        <p:nvSpPr>
          <p:cNvPr id="163" name="Text Box 157"/>
          <p:cNvSpPr txBox="1">
            <a:spLocks noChangeArrowheads="1"/>
          </p:cNvSpPr>
          <p:nvPr/>
        </p:nvSpPr>
        <p:spPr bwMode="gray">
          <a:xfrm flipH="1">
            <a:off x="7740352" y="4077072"/>
            <a:ext cx="648072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Bathroom</a:t>
            </a:r>
          </a:p>
        </p:txBody>
      </p:sp>
      <p:sp>
        <p:nvSpPr>
          <p:cNvPr id="164" name="Text Box 157"/>
          <p:cNvSpPr txBox="1">
            <a:spLocks noChangeArrowheads="1"/>
          </p:cNvSpPr>
          <p:nvPr/>
        </p:nvSpPr>
        <p:spPr bwMode="gray">
          <a:xfrm flipH="1">
            <a:off x="7308304" y="4437112"/>
            <a:ext cx="648072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Foot Path</a:t>
            </a:r>
          </a:p>
        </p:txBody>
      </p:sp>
      <p:cxnSp>
        <p:nvCxnSpPr>
          <p:cNvPr id="165" name="직선 화살표 연결선 164"/>
          <p:cNvCxnSpPr/>
          <p:nvPr/>
        </p:nvCxnSpPr>
        <p:spPr>
          <a:xfrm flipH="1" flipV="1">
            <a:off x="7236296" y="4365104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 Box 157"/>
          <p:cNvSpPr txBox="1">
            <a:spLocks noChangeArrowheads="1"/>
          </p:cNvSpPr>
          <p:nvPr/>
        </p:nvSpPr>
        <p:spPr bwMode="gray">
          <a:xfrm flipH="1">
            <a:off x="7740352" y="3429000"/>
            <a:ext cx="1224136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Drinking fountains</a:t>
            </a:r>
          </a:p>
        </p:txBody>
      </p:sp>
      <p:sp>
        <p:nvSpPr>
          <p:cNvPr id="186" name="Text Box 157"/>
          <p:cNvSpPr txBox="1">
            <a:spLocks noChangeArrowheads="1"/>
          </p:cNvSpPr>
          <p:nvPr/>
        </p:nvSpPr>
        <p:spPr bwMode="gray">
          <a:xfrm>
            <a:off x="3347864" y="3501008"/>
            <a:ext cx="360040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10</a:t>
            </a:r>
          </a:p>
        </p:txBody>
      </p:sp>
      <p:sp>
        <p:nvSpPr>
          <p:cNvPr id="188" name="모서리가 둥근 직사각형 187"/>
          <p:cNvSpPr/>
          <p:nvPr/>
        </p:nvSpPr>
        <p:spPr>
          <a:xfrm>
            <a:off x="5580112" y="2780928"/>
            <a:ext cx="144016" cy="144016"/>
          </a:xfrm>
          <a:prstGeom prst="roundRect">
            <a:avLst/>
          </a:prstGeom>
          <a:solidFill>
            <a:srgbClr val="EEB31E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0" name="AutoShape 14"/>
          <p:cNvSpPr>
            <a:spLocks noChangeArrowheads="1"/>
          </p:cNvSpPr>
          <p:nvPr/>
        </p:nvSpPr>
        <p:spPr bwMode="gray">
          <a:xfrm rot="16200000" flipV="1">
            <a:off x="611559" y="1556793"/>
            <a:ext cx="1656183" cy="72008"/>
          </a:xfrm>
          <a:prstGeom prst="roundRect">
            <a:avLst>
              <a:gd name="adj" fmla="val 50000"/>
            </a:avLst>
          </a:prstGeom>
          <a:solidFill>
            <a:srgbClr val="EEB31E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192" name="AutoShape 5"/>
          <p:cNvSpPr>
            <a:spLocks noChangeArrowheads="1"/>
          </p:cNvSpPr>
          <p:nvPr/>
        </p:nvSpPr>
        <p:spPr bwMode="gray">
          <a:xfrm flipV="1">
            <a:off x="1547664" y="1052736"/>
            <a:ext cx="504056" cy="432048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200" name="뺄셈 기호 199"/>
          <p:cNvSpPr/>
          <p:nvPr/>
        </p:nvSpPr>
        <p:spPr>
          <a:xfrm rot="16200000">
            <a:off x="359532" y="4113076"/>
            <a:ext cx="288032" cy="216024"/>
          </a:xfrm>
          <a:prstGeom prst="mathMinus">
            <a:avLst/>
          </a:prstGeom>
          <a:solidFill>
            <a:srgbClr val="FF0000"/>
          </a:solidFill>
          <a:ln w="19050"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3" name="막힌 원호 202"/>
          <p:cNvSpPr/>
          <p:nvPr/>
        </p:nvSpPr>
        <p:spPr>
          <a:xfrm rot="5400000" flipV="1">
            <a:off x="4680012" y="2384884"/>
            <a:ext cx="360040" cy="432048"/>
          </a:xfrm>
          <a:prstGeom prst="blockArc">
            <a:avLst/>
          </a:prstGeom>
          <a:solidFill>
            <a:schemeClr val="bg1">
              <a:lumMod val="65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07" name="막힌 원호 206"/>
          <p:cNvSpPr/>
          <p:nvPr/>
        </p:nvSpPr>
        <p:spPr>
          <a:xfrm rot="16366965" flipV="1">
            <a:off x="3576653" y="2355829"/>
            <a:ext cx="339321" cy="492975"/>
          </a:xfrm>
          <a:prstGeom prst="blockArc">
            <a:avLst/>
          </a:prstGeom>
          <a:solidFill>
            <a:schemeClr val="bg1">
              <a:lumMod val="65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56" name="Text Box 157"/>
          <p:cNvSpPr txBox="1">
            <a:spLocks noChangeArrowheads="1"/>
          </p:cNvSpPr>
          <p:nvPr/>
        </p:nvSpPr>
        <p:spPr bwMode="gray">
          <a:xfrm>
            <a:off x="2915816" y="1052736"/>
            <a:ext cx="360040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19</a:t>
            </a:r>
          </a:p>
        </p:txBody>
      </p:sp>
      <p:sp>
        <p:nvSpPr>
          <p:cNvPr id="158" name="Text Box 157"/>
          <p:cNvSpPr txBox="1">
            <a:spLocks noChangeArrowheads="1"/>
          </p:cNvSpPr>
          <p:nvPr/>
        </p:nvSpPr>
        <p:spPr bwMode="gray">
          <a:xfrm>
            <a:off x="3491880" y="1052736"/>
            <a:ext cx="360040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20</a:t>
            </a:r>
          </a:p>
        </p:txBody>
      </p:sp>
      <p:sp>
        <p:nvSpPr>
          <p:cNvPr id="166" name="Text Box 157"/>
          <p:cNvSpPr txBox="1">
            <a:spLocks noChangeArrowheads="1"/>
          </p:cNvSpPr>
          <p:nvPr/>
        </p:nvSpPr>
        <p:spPr bwMode="gray">
          <a:xfrm>
            <a:off x="4067944" y="1412776"/>
            <a:ext cx="545037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23</a:t>
            </a:r>
          </a:p>
        </p:txBody>
      </p:sp>
      <p:sp>
        <p:nvSpPr>
          <p:cNvPr id="167" name="Text Box 157"/>
          <p:cNvSpPr txBox="1">
            <a:spLocks noChangeArrowheads="1"/>
          </p:cNvSpPr>
          <p:nvPr/>
        </p:nvSpPr>
        <p:spPr bwMode="gray">
          <a:xfrm>
            <a:off x="2051720" y="1196752"/>
            <a:ext cx="438150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25</a:t>
            </a:r>
          </a:p>
        </p:txBody>
      </p:sp>
      <p:sp>
        <p:nvSpPr>
          <p:cNvPr id="169" name="Text Box 157"/>
          <p:cNvSpPr txBox="1">
            <a:spLocks noChangeArrowheads="1"/>
          </p:cNvSpPr>
          <p:nvPr/>
        </p:nvSpPr>
        <p:spPr bwMode="gray">
          <a:xfrm>
            <a:off x="1547664" y="1196752"/>
            <a:ext cx="504056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26</a:t>
            </a:r>
          </a:p>
        </p:txBody>
      </p:sp>
      <p:sp>
        <p:nvSpPr>
          <p:cNvPr id="170" name="Text Box 157"/>
          <p:cNvSpPr txBox="1">
            <a:spLocks noChangeArrowheads="1"/>
          </p:cNvSpPr>
          <p:nvPr/>
        </p:nvSpPr>
        <p:spPr bwMode="gray">
          <a:xfrm>
            <a:off x="1547664" y="1916832"/>
            <a:ext cx="504056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28</a:t>
            </a:r>
          </a:p>
        </p:txBody>
      </p:sp>
      <p:sp>
        <p:nvSpPr>
          <p:cNvPr id="173" name="Text Box 157"/>
          <p:cNvSpPr txBox="1">
            <a:spLocks noChangeArrowheads="1"/>
          </p:cNvSpPr>
          <p:nvPr/>
        </p:nvSpPr>
        <p:spPr bwMode="gray">
          <a:xfrm>
            <a:off x="179512" y="1484784"/>
            <a:ext cx="360040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32</a:t>
            </a:r>
          </a:p>
        </p:txBody>
      </p:sp>
      <p:sp>
        <p:nvSpPr>
          <p:cNvPr id="175" name="Text Box 157"/>
          <p:cNvSpPr txBox="1">
            <a:spLocks noChangeArrowheads="1"/>
          </p:cNvSpPr>
          <p:nvPr/>
        </p:nvSpPr>
        <p:spPr bwMode="gray">
          <a:xfrm>
            <a:off x="179512" y="4293096"/>
            <a:ext cx="324544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34</a:t>
            </a:r>
          </a:p>
        </p:txBody>
      </p:sp>
      <p:sp>
        <p:nvSpPr>
          <p:cNvPr id="177" name="Text Box 157"/>
          <p:cNvSpPr txBox="1">
            <a:spLocks noChangeArrowheads="1"/>
          </p:cNvSpPr>
          <p:nvPr/>
        </p:nvSpPr>
        <p:spPr bwMode="gray">
          <a:xfrm>
            <a:off x="107504" y="3356992"/>
            <a:ext cx="360040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33</a:t>
            </a:r>
          </a:p>
        </p:txBody>
      </p:sp>
      <p:sp>
        <p:nvSpPr>
          <p:cNvPr id="181" name="Text Box 157"/>
          <p:cNvSpPr txBox="1">
            <a:spLocks noChangeArrowheads="1"/>
          </p:cNvSpPr>
          <p:nvPr/>
        </p:nvSpPr>
        <p:spPr bwMode="gray">
          <a:xfrm rot="21399187" flipH="1">
            <a:off x="4888305" y="3885100"/>
            <a:ext cx="963138" cy="337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Parking for Resident</a:t>
            </a:r>
          </a:p>
        </p:txBody>
      </p:sp>
      <p:sp>
        <p:nvSpPr>
          <p:cNvPr id="191" name="Text Box 157"/>
          <p:cNvSpPr txBox="1">
            <a:spLocks noChangeArrowheads="1"/>
          </p:cNvSpPr>
          <p:nvPr/>
        </p:nvSpPr>
        <p:spPr bwMode="gray">
          <a:xfrm flipH="1">
            <a:off x="395536" y="3717032"/>
            <a:ext cx="864096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Search for vehicle</a:t>
            </a:r>
          </a:p>
        </p:txBody>
      </p:sp>
      <p:sp>
        <p:nvSpPr>
          <p:cNvPr id="183" name="Text Box 157"/>
          <p:cNvSpPr txBox="1">
            <a:spLocks noChangeArrowheads="1"/>
          </p:cNvSpPr>
          <p:nvPr/>
        </p:nvSpPr>
        <p:spPr bwMode="gray">
          <a:xfrm flipH="1">
            <a:off x="8423920" y="1916832"/>
            <a:ext cx="720080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Parking</a:t>
            </a:r>
          </a:p>
        </p:txBody>
      </p:sp>
      <p:cxnSp>
        <p:nvCxnSpPr>
          <p:cNvPr id="198" name="직선 화살표 연결선 197"/>
          <p:cNvCxnSpPr/>
          <p:nvPr/>
        </p:nvCxnSpPr>
        <p:spPr>
          <a:xfrm flipH="1">
            <a:off x="539552" y="3933056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 Box 157"/>
          <p:cNvSpPr txBox="1">
            <a:spLocks noChangeArrowheads="1"/>
          </p:cNvSpPr>
          <p:nvPr/>
        </p:nvSpPr>
        <p:spPr bwMode="gray">
          <a:xfrm flipH="1">
            <a:off x="7380312" y="2636912"/>
            <a:ext cx="79208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KOICA</a:t>
            </a:r>
          </a:p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Monument</a:t>
            </a:r>
          </a:p>
        </p:txBody>
      </p:sp>
      <p:sp>
        <p:nvSpPr>
          <p:cNvPr id="558" name="Text Box 157"/>
          <p:cNvSpPr txBox="1">
            <a:spLocks noChangeArrowheads="1"/>
          </p:cNvSpPr>
          <p:nvPr/>
        </p:nvSpPr>
        <p:spPr bwMode="gray">
          <a:xfrm rot="5400000" flipH="1">
            <a:off x="8604158" y="2997242"/>
            <a:ext cx="648072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Gate</a:t>
            </a:r>
          </a:p>
        </p:txBody>
      </p:sp>
      <p:sp>
        <p:nvSpPr>
          <p:cNvPr id="560" name="Text Box 157"/>
          <p:cNvSpPr txBox="1">
            <a:spLocks noChangeArrowheads="1"/>
          </p:cNvSpPr>
          <p:nvPr/>
        </p:nvSpPr>
        <p:spPr bwMode="gray">
          <a:xfrm rot="16200000" flipH="1">
            <a:off x="-238682" y="4082982"/>
            <a:ext cx="648072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New Gate</a:t>
            </a:r>
          </a:p>
        </p:txBody>
      </p:sp>
      <p:sp>
        <p:nvSpPr>
          <p:cNvPr id="176" name="Oval 49"/>
          <p:cNvSpPr>
            <a:spLocks noChangeArrowheads="1"/>
          </p:cNvSpPr>
          <p:nvPr/>
        </p:nvSpPr>
        <p:spPr bwMode="auto">
          <a:xfrm>
            <a:off x="6228184" y="3212976"/>
            <a:ext cx="216024" cy="216024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</a:endParaRPr>
          </a:p>
        </p:txBody>
      </p:sp>
      <p:sp>
        <p:nvSpPr>
          <p:cNvPr id="219" name="AutoShape 14"/>
          <p:cNvSpPr>
            <a:spLocks noChangeArrowheads="1"/>
          </p:cNvSpPr>
          <p:nvPr/>
        </p:nvSpPr>
        <p:spPr bwMode="gray">
          <a:xfrm rot="16200000">
            <a:off x="7920371" y="3104962"/>
            <a:ext cx="432051" cy="72008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20" name="AutoShape 14"/>
          <p:cNvSpPr>
            <a:spLocks noChangeArrowheads="1"/>
          </p:cNvSpPr>
          <p:nvPr/>
        </p:nvSpPr>
        <p:spPr bwMode="gray">
          <a:xfrm>
            <a:off x="8100392" y="2924944"/>
            <a:ext cx="720080" cy="72008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26" name="Rectangle 150" descr="넓은 정방향 사선"/>
          <p:cNvSpPr>
            <a:spLocks noChangeArrowheads="1"/>
          </p:cNvSpPr>
          <p:nvPr/>
        </p:nvSpPr>
        <p:spPr bwMode="auto">
          <a:xfrm>
            <a:off x="8388424" y="2204864"/>
            <a:ext cx="360040" cy="360040"/>
          </a:xfrm>
          <a:prstGeom prst="rect">
            <a:avLst/>
          </a:prstGeom>
          <a:pattFill prst="wdUpDiag">
            <a:fgClr>
              <a:srgbClr val="C5C5C5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</a:endParaRPr>
          </a:p>
        </p:txBody>
      </p:sp>
      <p:cxnSp>
        <p:nvCxnSpPr>
          <p:cNvPr id="227" name="직선 화살표 연결선 226"/>
          <p:cNvCxnSpPr/>
          <p:nvPr/>
        </p:nvCxnSpPr>
        <p:spPr>
          <a:xfrm flipH="1">
            <a:off x="8460432" y="2060848"/>
            <a:ext cx="10801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Rectangle 150" descr="넓은 정방향 사선"/>
          <p:cNvSpPr>
            <a:spLocks noChangeArrowheads="1"/>
          </p:cNvSpPr>
          <p:nvPr/>
        </p:nvSpPr>
        <p:spPr bwMode="auto">
          <a:xfrm rot="9354588">
            <a:off x="5046854" y="3240297"/>
            <a:ext cx="633024" cy="348607"/>
          </a:xfrm>
          <a:prstGeom prst="rect">
            <a:avLst/>
          </a:prstGeom>
          <a:pattFill prst="wdUpDiag">
            <a:fgClr>
              <a:srgbClr val="C5C5C5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</a:endParaRPr>
          </a:p>
        </p:txBody>
      </p:sp>
      <p:cxnSp>
        <p:nvCxnSpPr>
          <p:cNvPr id="231" name="직선 화살표 연결선 230"/>
          <p:cNvCxnSpPr>
            <a:stCxn id="181" idx="0"/>
          </p:cNvCxnSpPr>
          <p:nvPr/>
        </p:nvCxnSpPr>
        <p:spPr>
          <a:xfrm flipH="1" flipV="1">
            <a:off x="5292080" y="3645024"/>
            <a:ext cx="67928" cy="240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Rectangle 155" descr="밝은 수평선"/>
          <p:cNvSpPr>
            <a:spLocks noChangeArrowheads="1"/>
          </p:cNvSpPr>
          <p:nvPr/>
        </p:nvSpPr>
        <p:spPr bwMode="auto">
          <a:xfrm>
            <a:off x="3419872" y="1268760"/>
            <a:ext cx="288032" cy="135062"/>
          </a:xfrm>
          <a:prstGeom prst="rect">
            <a:avLst/>
          </a:prstGeom>
          <a:pattFill prst="ltHorz">
            <a:fgClr>
              <a:srgbClr val="C5C5C5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</a:endParaRPr>
          </a:p>
        </p:txBody>
      </p:sp>
      <p:sp>
        <p:nvSpPr>
          <p:cNvPr id="243" name="Rectangle 155" descr="밝은 수평선"/>
          <p:cNvSpPr>
            <a:spLocks noChangeArrowheads="1"/>
          </p:cNvSpPr>
          <p:nvPr/>
        </p:nvSpPr>
        <p:spPr bwMode="auto">
          <a:xfrm>
            <a:off x="7668344" y="3501008"/>
            <a:ext cx="216024" cy="72008"/>
          </a:xfrm>
          <a:prstGeom prst="rect">
            <a:avLst/>
          </a:prstGeom>
          <a:pattFill prst="ltHorz">
            <a:fgClr>
              <a:srgbClr val="C5C5C5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</a:endParaRPr>
          </a:p>
        </p:txBody>
      </p:sp>
      <p:sp>
        <p:nvSpPr>
          <p:cNvPr id="244" name="Rectangle 152" descr="좁은 괘선"/>
          <p:cNvSpPr>
            <a:spLocks noChangeArrowheads="1"/>
          </p:cNvSpPr>
          <p:nvPr/>
        </p:nvSpPr>
        <p:spPr bwMode="auto">
          <a:xfrm rot="5400000">
            <a:off x="2951821" y="1736813"/>
            <a:ext cx="792085" cy="144016"/>
          </a:xfrm>
          <a:prstGeom prst="rect">
            <a:avLst/>
          </a:prstGeom>
          <a:pattFill prst="smGrid">
            <a:fgClr>
              <a:srgbClr val="C5C5C5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</a:endParaRPr>
          </a:p>
        </p:txBody>
      </p:sp>
      <p:sp>
        <p:nvSpPr>
          <p:cNvPr id="245" name="Rectangle 152" descr="좁은 괘선"/>
          <p:cNvSpPr>
            <a:spLocks noChangeArrowheads="1"/>
          </p:cNvSpPr>
          <p:nvPr/>
        </p:nvSpPr>
        <p:spPr bwMode="auto">
          <a:xfrm rot="20348061">
            <a:off x="5646369" y="1696152"/>
            <a:ext cx="423026" cy="243493"/>
          </a:xfrm>
          <a:prstGeom prst="rect">
            <a:avLst/>
          </a:prstGeom>
          <a:pattFill prst="smGrid">
            <a:fgClr>
              <a:srgbClr val="C5C5C5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</a:endParaRPr>
          </a:p>
        </p:txBody>
      </p:sp>
      <p:sp>
        <p:nvSpPr>
          <p:cNvPr id="172" name="AutoShape 5"/>
          <p:cNvSpPr>
            <a:spLocks noChangeArrowheads="1"/>
          </p:cNvSpPr>
          <p:nvPr/>
        </p:nvSpPr>
        <p:spPr bwMode="gray">
          <a:xfrm flipV="1">
            <a:off x="179512" y="764704"/>
            <a:ext cx="648072" cy="504054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93" name="Text Box 157"/>
          <p:cNvSpPr txBox="1">
            <a:spLocks noChangeArrowheads="1"/>
          </p:cNvSpPr>
          <p:nvPr/>
        </p:nvSpPr>
        <p:spPr bwMode="gray">
          <a:xfrm>
            <a:off x="251520" y="908720"/>
            <a:ext cx="360040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prstClr val="black"/>
                </a:solidFill>
                <a:latin typeface="맑은 고딕"/>
                <a:ea typeface="굴림" charset="-127"/>
              </a:rPr>
              <a:t>31</a:t>
            </a:r>
          </a:p>
        </p:txBody>
      </p:sp>
      <p:sp>
        <p:nvSpPr>
          <p:cNvPr id="187" name="AutoShape 5"/>
          <p:cNvSpPr>
            <a:spLocks noChangeArrowheads="1"/>
          </p:cNvSpPr>
          <p:nvPr/>
        </p:nvSpPr>
        <p:spPr bwMode="gray">
          <a:xfrm rot="5400000">
            <a:off x="3969044" y="3186089"/>
            <a:ext cx="269799" cy="1656181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194" name="Text Box 157"/>
          <p:cNvSpPr txBox="1">
            <a:spLocks noChangeArrowheads="1"/>
          </p:cNvSpPr>
          <p:nvPr/>
        </p:nvSpPr>
        <p:spPr bwMode="gray">
          <a:xfrm>
            <a:off x="3275856" y="3933056"/>
            <a:ext cx="1656181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24</a:t>
            </a:r>
          </a:p>
        </p:txBody>
      </p:sp>
      <p:cxnSp>
        <p:nvCxnSpPr>
          <p:cNvPr id="196" name="직선 화살표 연결선 195"/>
          <p:cNvCxnSpPr>
            <a:stCxn id="218" idx="2"/>
          </p:cNvCxnSpPr>
          <p:nvPr/>
        </p:nvCxnSpPr>
        <p:spPr>
          <a:xfrm>
            <a:off x="3347864" y="692116"/>
            <a:ext cx="0" cy="432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Text Box 157"/>
          <p:cNvSpPr txBox="1">
            <a:spLocks noChangeArrowheads="1"/>
          </p:cNvSpPr>
          <p:nvPr/>
        </p:nvSpPr>
        <p:spPr bwMode="gray">
          <a:xfrm flipH="1">
            <a:off x="2771800" y="476672"/>
            <a:ext cx="1152128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Electric power house</a:t>
            </a:r>
          </a:p>
        </p:txBody>
      </p:sp>
      <p:sp>
        <p:nvSpPr>
          <p:cNvPr id="197" name="AutoShape 5"/>
          <p:cNvSpPr>
            <a:spLocks noChangeArrowheads="1"/>
          </p:cNvSpPr>
          <p:nvPr/>
        </p:nvSpPr>
        <p:spPr bwMode="gray">
          <a:xfrm flipV="1">
            <a:off x="827584" y="764704"/>
            <a:ext cx="576063" cy="504054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201" name="Text Box 157"/>
          <p:cNvSpPr txBox="1">
            <a:spLocks noChangeArrowheads="1"/>
          </p:cNvSpPr>
          <p:nvPr/>
        </p:nvSpPr>
        <p:spPr bwMode="gray">
          <a:xfrm>
            <a:off x="899592" y="908720"/>
            <a:ext cx="360040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prstClr val="black"/>
                </a:solidFill>
                <a:latin typeface="맑은 고딕"/>
                <a:ea typeface="굴림" charset="-127"/>
              </a:rPr>
              <a:t>30</a:t>
            </a:r>
          </a:p>
        </p:txBody>
      </p:sp>
      <p:sp>
        <p:nvSpPr>
          <p:cNvPr id="216" name="AutoShape 14"/>
          <p:cNvSpPr>
            <a:spLocks noChangeArrowheads="1"/>
          </p:cNvSpPr>
          <p:nvPr/>
        </p:nvSpPr>
        <p:spPr bwMode="gray">
          <a:xfrm rot="16200000">
            <a:off x="1799692" y="1520788"/>
            <a:ext cx="1656184" cy="144016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 w="1270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21" name="AutoShape 14"/>
          <p:cNvSpPr>
            <a:spLocks noChangeArrowheads="1"/>
          </p:cNvSpPr>
          <p:nvPr/>
        </p:nvSpPr>
        <p:spPr bwMode="gray">
          <a:xfrm flipV="1">
            <a:off x="1547664" y="2780928"/>
            <a:ext cx="1152128" cy="144016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 w="1905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 dirty="0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cxnSp>
        <p:nvCxnSpPr>
          <p:cNvPr id="237" name="직선 화살표 연결선 236"/>
          <p:cNvCxnSpPr/>
          <p:nvPr/>
        </p:nvCxnSpPr>
        <p:spPr>
          <a:xfrm flipH="1">
            <a:off x="8100392" y="980728"/>
            <a:ext cx="64807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연결선 237"/>
          <p:cNvCxnSpPr/>
          <p:nvPr/>
        </p:nvCxnSpPr>
        <p:spPr>
          <a:xfrm>
            <a:off x="8100392" y="980728"/>
            <a:ext cx="432048" cy="3600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직선 연결선 238"/>
          <p:cNvCxnSpPr/>
          <p:nvPr/>
        </p:nvCxnSpPr>
        <p:spPr>
          <a:xfrm>
            <a:off x="8532440" y="692696"/>
            <a:ext cx="0" cy="648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 Box 157"/>
          <p:cNvSpPr txBox="1">
            <a:spLocks noChangeArrowheads="1"/>
          </p:cNvSpPr>
          <p:nvPr/>
        </p:nvSpPr>
        <p:spPr bwMode="gray">
          <a:xfrm flipH="1">
            <a:off x="7884368" y="836712"/>
            <a:ext cx="179512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900" dirty="0">
                <a:solidFill>
                  <a:srgbClr val="000000"/>
                </a:solidFill>
                <a:latin typeface="맑은 고딕"/>
                <a:ea typeface="굴림" charset="-127"/>
              </a:rPr>
              <a:t>N</a:t>
            </a:r>
          </a:p>
        </p:txBody>
      </p:sp>
      <p:sp>
        <p:nvSpPr>
          <p:cNvPr id="241" name="Text Box 157"/>
          <p:cNvSpPr txBox="1">
            <a:spLocks noChangeArrowheads="1"/>
          </p:cNvSpPr>
          <p:nvPr/>
        </p:nvSpPr>
        <p:spPr bwMode="gray">
          <a:xfrm flipH="1">
            <a:off x="8460432" y="476672"/>
            <a:ext cx="107504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900" dirty="0">
                <a:solidFill>
                  <a:srgbClr val="000000"/>
                </a:solidFill>
                <a:latin typeface="맑은 고딕"/>
                <a:ea typeface="굴림" charset="-127"/>
              </a:rPr>
              <a:t>E</a:t>
            </a:r>
          </a:p>
        </p:txBody>
      </p:sp>
      <p:sp>
        <p:nvSpPr>
          <p:cNvPr id="246" name="Text Box 157"/>
          <p:cNvSpPr txBox="1">
            <a:spLocks noChangeArrowheads="1"/>
          </p:cNvSpPr>
          <p:nvPr/>
        </p:nvSpPr>
        <p:spPr bwMode="gray">
          <a:xfrm flipH="1">
            <a:off x="8766212" y="836712"/>
            <a:ext cx="179512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900" dirty="0">
                <a:solidFill>
                  <a:srgbClr val="000000"/>
                </a:solidFill>
                <a:latin typeface="맑은 고딕"/>
                <a:ea typeface="굴림" charset="-127"/>
              </a:rPr>
              <a:t>S</a:t>
            </a:r>
          </a:p>
        </p:txBody>
      </p:sp>
      <p:sp>
        <p:nvSpPr>
          <p:cNvPr id="247" name="Text Box 157"/>
          <p:cNvSpPr txBox="1">
            <a:spLocks noChangeArrowheads="1"/>
          </p:cNvSpPr>
          <p:nvPr/>
        </p:nvSpPr>
        <p:spPr bwMode="gray">
          <a:xfrm flipH="1">
            <a:off x="8460432" y="1340768"/>
            <a:ext cx="179512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900" dirty="0">
                <a:solidFill>
                  <a:srgbClr val="000000"/>
                </a:solidFill>
                <a:latin typeface="맑은 고딕"/>
                <a:ea typeface="굴림" charset="-127"/>
              </a:rPr>
              <a:t>W</a:t>
            </a:r>
          </a:p>
        </p:txBody>
      </p:sp>
      <p:sp>
        <p:nvSpPr>
          <p:cNvPr id="222" name="AutoShape 14"/>
          <p:cNvSpPr>
            <a:spLocks noChangeArrowheads="1"/>
          </p:cNvSpPr>
          <p:nvPr/>
        </p:nvSpPr>
        <p:spPr bwMode="gray">
          <a:xfrm flipV="1">
            <a:off x="1475656" y="836712"/>
            <a:ext cx="1224136" cy="144016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 w="1905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endParaRPr lang="ko-KR" altLang="en-US" dirty="0">
              <a:solidFill>
                <a:prstClr val="black"/>
              </a:solidFill>
              <a:latin typeface="맑은 고딕"/>
              <a:ea typeface="굴림" charset="-127"/>
            </a:endParaRPr>
          </a:p>
        </p:txBody>
      </p:sp>
      <p:sp>
        <p:nvSpPr>
          <p:cNvPr id="223" name="AutoShape 5"/>
          <p:cNvSpPr>
            <a:spLocks noChangeArrowheads="1"/>
          </p:cNvSpPr>
          <p:nvPr/>
        </p:nvSpPr>
        <p:spPr bwMode="gray">
          <a:xfrm rot="20354875">
            <a:off x="5352437" y="893490"/>
            <a:ext cx="396151" cy="413223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225" name="Text Box 157"/>
          <p:cNvSpPr txBox="1">
            <a:spLocks noChangeArrowheads="1"/>
          </p:cNvSpPr>
          <p:nvPr/>
        </p:nvSpPr>
        <p:spPr bwMode="gray">
          <a:xfrm>
            <a:off x="5364088" y="980728"/>
            <a:ext cx="438150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22</a:t>
            </a:r>
          </a:p>
        </p:txBody>
      </p:sp>
      <p:sp>
        <p:nvSpPr>
          <p:cNvPr id="224" name="AutoShape 5"/>
          <p:cNvSpPr>
            <a:spLocks noChangeArrowheads="1"/>
          </p:cNvSpPr>
          <p:nvPr/>
        </p:nvSpPr>
        <p:spPr bwMode="gray">
          <a:xfrm rot="5400000">
            <a:off x="2015715" y="1808822"/>
            <a:ext cx="576065" cy="360040"/>
          </a:xfrm>
          <a:prstGeom prst="roundRect">
            <a:avLst>
              <a:gd name="adj" fmla="val 7574"/>
            </a:avLst>
          </a:prstGeom>
          <a:solidFill>
            <a:srgbClr val="FFFF66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ko-KR" sz="1600">
                <a:solidFill>
                  <a:prstClr val="black"/>
                </a:solidFill>
                <a:latin typeface="맑은 고딕"/>
                <a:ea typeface="굴림" charset="-127"/>
              </a:rPr>
              <a:t> </a:t>
            </a:r>
          </a:p>
        </p:txBody>
      </p:sp>
      <p:sp>
        <p:nvSpPr>
          <p:cNvPr id="228" name="Text Box 157"/>
          <p:cNvSpPr txBox="1">
            <a:spLocks noChangeArrowheads="1"/>
          </p:cNvSpPr>
          <p:nvPr/>
        </p:nvSpPr>
        <p:spPr bwMode="gray">
          <a:xfrm>
            <a:off x="2123728" y="1916832"/>
            <a:ext cx="366142" cy="2160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altLang="ko-KR" sz="800" dirty="0">
                <a:solidFill>
                  <a:srgbClr val="000000"/>
                </a:solidFill>
                <a:latin typeface="맑은 고딕"/>
                <a:ea typeface="굴림" charset="-127"/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xmlns="" val="390328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On-screen Show (4:3)</PresentationFormat>
  <Paragraphs>112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2006-08-16T00:00:00Z</dcterms:created>
  <dcterms:modified xsi:type="dcterms:W3CDTF">2016-07-27T06:16:40Z</dcterms:modified>
</cp:coreProperties>
</file>